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8"/>
  </p:notesMasterIdLst>
  <p:sldIdLst>
    <p:sldId id="280" r:id="rId2"/>
    <p:sldId id="279" r:id="rId3"/>
    <p:sldId id="309" r:id="rId4"/>
    <p:sldId id="340" r:id="rId5"/>
    <p:sldId id="298" r:id="rId6"/>
    <p:sldId id="286" r:id="rId7"/>
    <p:sldId id="295" r:id="rId8"/>
    <p:sldId id="317" r:id="rId9"/>
    <p:sldId id="299" r:id="rId10"/>
    <p:sldId id="300" r:id="rId11"/>
    <p:sldId id="311" r:id="rId12"/>
    <p:sldId id="291" r:id="rId13"/>
    <p:sldId id="303" r:id="rId14"/>
    <p:sldId id="305" r:id="rId15"/>
    <p:sldId id="312" r:id="rId16"/>
    <p:sldId id="335" r:id="rId17"/>
    <p:sldId id="334" r:id="rId18"/>
    <p:sldId id="315" r:id="rId19"/>
    <p:sldId id="341" r:id="rId20"/>
    <p:sldId id="342" r:id="rId21"/>
    <p:sldId id="323" r:id="rId22"/>
    <p:sldId id="324" r:id="rId23"/>
    <p:sldId id="325" r:id="rId24"/>
    <p:sldId id="336" r:id="rId25"/>
    <p:sldId id="338" r:id="rId26"/>
    <p:sldId id="339" r:id="rId27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3605" autoAdjust="0"/>
    <p:restoredTop sz="55758" autoAdjust="0"/>
  </p:normalViewPr>
  <p:slideViewPr>
    <p:cSldViewPr snapToGrid="0">
      <p:cViewPr varScale="1">
        <p:scale>
          <a:sx n="132" d="100"/>
          <a:sy n="132" d="100"/>
        </p:scale>
        <p:origin x="1716" y="96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pPr/>
              <a:t>11/2/2017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Poniższa prezentacja jest przeznaczona dla młodzieży w wieku od 11 lat. Zalecamy przeznaczyć 90 minut na prezentację, moderowaną dyskusję, filmy i ćwiczenia z kodowania. 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PRZYKŁAD SKRYPTU: </a:t>
            </a:r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Witajcie! Nazywam się &lt;imię i nazwisko&gt; i jestem z &lt;organizacja&gt;. Miło mi powitać Was na tegorocznym wydarzeniu Hour of Code</a:t>
            </a:r>
            <a:r>
              <a:rPr lang="pl-PL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! Hour of Code</a:t>
            </a:r>
            <a:r>
              <a:rPr lang="pl-PL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to ogólnoświatowa kampania organizacji Code.org, która pomoże wyjaśnić, na czym polega kodowanie, oraz udowodnić, że każdy może nauczyć się jego podstaw. Będziecie dzisiaj częścią tego projektu,</a:t>
            </a:r>
            <a:r>
              <a:rPr lang="pl-PL" b="0" u="none" baseline="0" dirty="0"/>
              <a:t> przechodząc nowy samouczek Hour of Code</a:t>
            </a:r>
            <a:r>
              <a:rPr lang="pl-PL" b="0" u="none" baseline="30000" dirty="0"/>
              <a:t>TM</a:t>
            </a:r>
            <a:r>
              <a:rPr lang="pl-PL" b="0" u="none" baseline="0" dirty="0"/>
              <a:t> do gry Minecraft firmy Microsoft. Ale najpierw porozmawiamy o tym, </a:t>
            </a:r>
            <a:r>
              <a:rPr lang="pl-PL" b="0" i="1" u="none" baseline="0" dirty="0"/>
              <a:t>czym </a:t>
            </a:r>
            <a:r>
              <a:rPr lang="pl-PL" b="0" u="none" baseline="0" dirty="0"/>
              <a:t>właściwie jest kodowanie, i jak może ono poprawić jakość Waszego życia”.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CEL SLAJDU:</a:t>
            </a:r>
            <a:r>
              <a:rPr lang="pl-PL" dirty="0"/>
              <a:t> </a:t>
            </a:r>
          </a:p>
          <a:p>
            <a:endParaRPr lang="pl-PL" b="0" u="none" baseline="0" dirty="0"/>
          </a:p>
          <a:p>
            <a:r>
              <a:rPr lang="pl-PL" b="0" u="none" baseline="0" dirty="0"/>
              <a:t>Wzbudzenie zainteresowanie uczniów wydarzeniem Hour of Code</a:t>
            </a:r>
            <a:r>
              <a:rPr lang="pl-PL" b="0" u="none" baseline="30000" dirty="0"/>
              <a:t>TM</a:t>
            </a:r>
            <a:r>
              <a:rPr lang="pl-PL" b="0" u="none" baseline="0" dirty="0"/>
              <a:t>!</a:t>
            </a:r>
          </a:p>
          <a:p>
            <a:endParaRPr lang="pl-PL" b="0" u="none" baseline="0" dirty="0"/>
          </a:p>
          <a:p>
            <a:r>
              <a:rPr lang="pl-PL" sz="1200" b="1" u="sng" kern="1200" dirty="0">
                <a:solidFill>
                  <a:schemeClr val="tx1"/>
                </a:solidFill>
                <a:effectLst/>
                <a:latin typeface="+mn-lt"/>
              </a:rPr>
              <a:t>UWAGA DLA PRELEGENTA: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Większość slajdów w prezentacji dotyczącej wydarzenia należy wyświetlać krótko, w większości przypadków przez zaledwie kilka sekund, aby posłużyły jako dynamiczna pomoc wizualna podczas szybkiego, konwersacyjnego pokazu kierowanego do uczestników.</a:t>
            </a:r>
            <a:endParaRPr lang="pl-PL" b="1" u="sng" dirty="0"/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To zdjęcie przedstawia światowy udział w wydarzeniach Hour of Code™.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„Jest to również coś, co pomoże wam osiągnąć wiele celów, takich jak pisanie bloga, utworzenie i prowadzenie strony internetowej, lub napisanie aplikacji z przyjaciółmi”.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Na slajdach 9-12</a:t>
            </a:r>
            <a:r>
              <a:rPr lang="pl-PL" dirty="0"/>
              <a:t>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przedstawiamy młodym osobom radość, jaką można czerpać z pisania kodu. Chcemy szczególnie podkreślić, że kodowanie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 jest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: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Pracą zespołową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Zarówno dla chłopaków, jak i dziewczyn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Zajęciem odpowiednim dla introwertyków i ekstrawertyków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Umiejętnością rozwiązywania problemów Dziedziną, która tak naprawdę nie wymaga dużej wiedzy matematycznej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Narzędziem dla wszystkich, którzy chcą rozwijać swoje pasje, wykorzystując komputery </a:t>
            </a:r>
            <a:endParaRPr lang="pl-PL" dirty="0">
              <a:effectLst/>
            </a:endParaRPr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zastąpić to zdjęcie innym, upewnij się, że nowy obrazek opiera się na jednym z następujących schematów: </a:t>
            </a:r>
            <a:endParaRPr lang="pl-PL" dirty="0"/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Chłopcy i dziewczynki w wieku gimnazjalnym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Postaci widoczne na nim potrafią dobrze się bawić, wykorzystując technologię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Grupka przyjaciół, nie pojedyncze osoby </a:t>
            </a:r>
            <a:endParaRPr lang="pl-PL" dirty="0">
              <a:effectLst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5652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„Teraz zobaczmy czym naprawdę jest kodowanie”.</a:t>
            </a:r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r>
              <a:rPr lang="pl-PL" b="0" u="none" dirty="0"/>
              <a:t>Wprowadzenie do kolejnej sekcji oraz zaciekawienie młodych ludzi czym faktycznie jest kodowanie.</a:t>
            </a:r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Nie dotyczy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300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„W kodowaniu nie chodzi tylko o napisanie programu ani wydawanie poleceń komputerowi. Chodzi o współpracę z przyjaciółmi w rozwiązywaniu problemów w nowy sposób”.</a:t>
            </a:r>
          </a:p>
          <a:p>
            <a:endParaRPr lang="pl-PL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r>
              <a:rPr lang="pl-PL" b="0" dirty="0"/>
              <a:t>Pokazanie młodym osobom, że kodowanie jest wyzwaniem dla aktywnego umysłu, który lubi pokonywać łamigłówki, naprawiać przeszkody i znajdować rozwiązania.</a:t>
            </a:r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zastąpić to zdjęcie innym, upewnij się, że nowy obrazek opiera się na jednym z następujących schematów: 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Grupka młodych osób pracująca razem, patrząca na komputer lub tablet.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„Chodzi tu o połączenie kreatywności z mocą komputerów w celu utworzenia czegoś, co Was interesuje”.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CEL SLAJDU:</a:t>
            </a:r>
            <a:endParaRPr lang="pl-PL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Kontynuowanie poszerzania myślenia młodych ludzi na temat tego, z czym mogą kojarzyć kodowanie. </a:t>
            </a:r>
            <a:endParaRPr lang="pl-PL" b="1" u="sng" dirty="0"/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</a:p>
          <a:p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zastąpić to zdjęcie innym, upewnij się, że nowy obrazek opiera się na jednym z następujących schematów: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Przykład sztuki, która nie zawsze kojarzy się z pisaniem kodu, np. muzyka czy multimedia.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9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dirty="0"/>
              <a:t>„Chodzi również o współpracę celem utworzenia czegoś nowego!”.</a:t>
            </a:r>
          </a:p>
          <a:p>
            <a:endParaRPr lang="pl-PL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CEL SLAJDU: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Podważenie błędnej obiegowej opinii, że kodowanie to coś, co robi się w zupełnej samotności.</a:t>
            </a:r>
            <a:r>
              <a:rPr lang="pl-PL"/>
              <a:t> Może to robić każdy — kodowania można się łatwo nauczyć, dobrze się przy tym bawiąc. </a:t>
            </a:r>
            <a:endParaRPr lang="pl-PL" b="0" u="none" dirty="0"/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zastąpić to zdjęcie innym, upewnij się, że nowy obrazek opiera się na jednym z następujących schematów: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Grupa młodych osób razem, dobrze bawiąca się.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564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„Co najchętniej robicie z przyjaciółmi?</a:t>
            </a:r>
            <a:r>
              <a:rPr lang="pl-PL" dirty="0"/>
              <a:t>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Może to być cokolwiek — wolontariat, sport, moda, granie w gry wideo”.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Pokazanie, że pisanie kodu jest czynnością społeczną, co może przekonać do niej młode osoby.</a:t>
            </a:r>
            <a:endParaRPr lang="pl-PL" b="1" u="sng" dirty="0"/>
          </a:p>
          <a:p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dirty="0"/>
              <a:t>„Kodowanie może tak naprawdę pomóc we wszystkim, co lubisz robić!”.</a:t>
            </a:r>
          </a:p>
          <a:p>
            <a:endParaRPr lang="pl-PL" b="0" u="none" baseline="0" dirty="0"/>
          </a:p>
          <a:p>
            <a:r>
              <a:rPr lang="pl-PL" b="0" u="none" baseline="0" dirty="0"/>
              <a:t>* PRZYKŁADY DO PODANIA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ktoś interesuje się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grami wideo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, dzięki kodowaniu może stworzyć własną grę.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Osoby interesujące się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modą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mogą utworzyć własny blog promujący np. własne wskazówki dotyczące mody.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Osoby interesujące się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literaturą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mogą utworzyć stronę promującą to, co należy przeczytać w danym miesiącu, bądź ich własne recenzje. </a:t>
            </a:r>
            <a:endParaRPr lang="pl-PL" b="0" u="none" dirty="0"/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Biorąc pod uwagę fakt, że młodzież w tym wieku przykłada dużą wagę do opinii rówieśników, ważne jest podkreślenie, że pisanie kodu może dotyczyć </a:t>
            </a:r>
            <a:r>
              <a:rPr lang="pl-PL" sz="1200" i="1" kern="1200" dirty="0">
                <a:solidFill>
                  <a:schemeClr val="tx1"/>
                </a:solidFill>
                <a:effectLst/>
                <a:latin typeface="+mn-lt"/>
              </a:rPr>
              <a:t>dowolnego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aspektu życia i aktywność ta nie odbiega od żadnej normy. </a:t>
            </a:r>
            <a:endParaRPr lang="pl-PL" b="1" u="sng" dirty="0"/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</a:p>
          <a:p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Tutaj zamieściliśmy obraz zimnych ognie, aby podkreślić „zaiskrzenie” — zyskanie nowego spojrzenia na kodowanie.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zastąpić to zdjęcie innym, upewnij się, że nowy obrazek opiera się na jednym z następujących schematów: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Zdjęcie lub gif przedstawiający rozpoczynanie czegoś nowego lub poszerzanie horyzontów.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817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dirty="0"/>
              <a:t>„Zaraz zaczynamy, więc chciał(a)bym, żebyście w trakcie gry myśleli o wszystkim, o czym rozmawialiśmy i zastanowili się, w jaki sposób kodowanie można wykorzystać życiu codziennym”.</a:t>
            </a:r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r>
              <a:rPr lang="pl-PL" b="0" u="none" dirty="0"/>
              <a:t>Przypomnienie, by uczniowie wzięli pod uwagę wszystko, co już poznali podczas prezentacji w ramach wydarzenia Hour of Code</a:t>
            </a:r>
            <a:r>
              <a:rPr lang="pl-PL" b="0" u="none" baseline="30000" dirty="0"/>
              <a:t>TM</a:t>
            </a:r>
            <a:r>
              <a:rPr lang="pl-PL" b="0" u="none" dirty="0"/>
              <a:t>. </a:t>
            </a:r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Zamieściliśmy tutaj zdjęcie fotografa, aby podkreślić, że kodowanie może być wykorzystane podczas różnych aktywności.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zastąpić to zdjęcie innym, upewnij się, że nowy obrazek opiera się na jednym z następujących schematów: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Zdjęcie lub gif czegoś, co nie jest zazwyczaj kojarzone z pisaniem kodu.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855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dirty="0"/>
              <a:t>„No to zaczynamy!”.</a:t>
            </a:r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0" u="none" dirty="0"/>
          </a:p>
          <a:p>
            <a:r>
              <a:rPr lang="pl-PL" b="0" u="none" dirty="0"/>
              <a:t>Wprowadzenie do samouczka Hour of Code</a:t>
            </a:r>
            <a:r>
              <a:rPr lang="pl-PL" b="0" u="none" baseline="30000" dirty="0"/>
              <a:t>TM</a:t>
            </a:r>
            <a:r>
              <a:rPr lang="pl-PL" b="0" u="none" dirty="0"/>
              <a:t>.</a:t>
            </a:r>
            <a:endParaRPr lang="pl-PL" b="1" dirty="0"/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zastąpić to zdjęcie innym, upewnij się, że nowy obrazek opiera się na jednym z następujących schematów: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Zdjęcie lub gif młodej osoby, która jest najwyraźniej podekscytowana.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813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„Gotowi zająć się kodowaniem? Więc zaczynajmy! „W dzisiejszym projekcie </a:t>
            </a:r>
            <a:r>
              <a:rPr lang="pl-PL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en-US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b="0" u="none" baseline="0" dirty="0"/>
              <a:t> będziemy korzystać z samouczka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zainspirowanego grą Minecraft</a:t>
            </a:r>
            <a:r>
              <a:rPr lang="pl-PL" b="0" u="none" baseline="0" dirty="0"/>
              <a:t>! W samouczku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użyjemy postaci i pomysłów z gry wideo Minecraft, lecz nie samej gry.</a:t>
            </a:r>
            <a:r>
              <a:rPr lang="pl-PL" dirty="0"/>
              <a:t>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W samouczku Hour of Code</a:t>
            </a:r>
            <a:r>
              <a:rPr lang="en-US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dotyczącym gry spotkamy „Agenta” i nauczymy się takich technik kodowania jak pętle i debugowanie oraz funkcji umożliwiających projektowanie własnych rozwiązań problemów. Agent będzie wykonywał nasze polecenia.”</a:t>
            </a:r>
            <a:endParaRPr lang="pl-PL" sz="1200" b="0" baseline="0" dirty="0"/>
          </a:p>
          <a:p>
            <a:endParaRPr lang="pl-PL" b="0" u="none" dirty="0"/>
          </a:p>
          <a:p>
            <a:endParaRPr lang="pl-PL" b="0" u="none" dirty="0"/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Przedstawienie projektu </a:t>
            </a:r>
            <a:r>
              <a:rPr lang="pl-PL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en-US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endParaRPr lang="pl-PL" sz="1200" baseline="30000" dirty="0">
              <a:solidFill>
                <a:schemeClr val="bg1"/>
              </a:solidFill>
              <a:latin typeface="Segoe UI Light" panose="020B0502040204020203" pitchFamily="34" charset="0"/>
            </a:endParaRPr>
          </a:p>
          <a:p>
            <a:endParaRPr lang="pl-PL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UWAGA DLA PRELEGENTA:</a:t>
            </a:r>
          </a:p>
          <a:p>
            <a:pPr>
              <a:defRPr/>
            </a:pPr>
            <a:r>
              <a:rPr lang="pl-PL" b="0" dirty="0"/>
              <a:t>Samouczków dotyczących gry Minecraft jest więcej. Rozpocznij od</a:t>
            </a:r>
            <a:r>
              <a:rPr lang="pl-PL" dirty="0"/>
              <a:t> tegorocznego </a:t>
            </a:r>
            <a:r>
              <a:rPr lang="pl-PL" b="0" dirty="0"/>
              <a:t>samouczka i skorzystaj z następnych, jeśli uczestnicy ukończą ten samouczek wcześniej. Każdy samouczek przedstawia różne koncepcje,</a:t>
            </a:r>
            <a:r>
              <a:rPr lang="pl-PL" dirty="0"/>
              <a:t> </a:t>
            </a:r>
            <a:r>
              <a:rPr lang="pl-PL" b="0" dirty="0"/>
              <a:t>dlatego warto przerobić je wszystkie!</a:t>
            </a:r>
            <a:r>
              <a:rPr lang="pl-PL" dirty="0"/>
              <a:t> </a:t>
            </a:r>
            <a:endParaRPr lang="pl-PL" b="0" dirty="0"/>
          </a:p>
          <a:p>
            <a:endParaRPr lang="pl-PL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Jeśli nie możesz udostępnić urządzenia każdemu uczestnikowi, spróbuj połączyć ich w pary, aby mogli się zmieniać co etap — w ten sposób każdy z nich weźmie aktywny udział w lekcji, obserwując również działania drugiej osoby. Zalecamy, aby uczestnicy rozwiązywali problemy samodzielnie.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 piętnastu minutach pogratuluj grupie postępów i napisanego kodu.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Uczestników, którzy ukończyli samouczek i/lub są bardziej zaawansowani, można zaprosić do skorzystania z trybu </a:t>
            </a:r>
            <a:r>
              <a:rPr lang="pl-PL" sz="1200" b="1" u="none" kern="1200" dirty="0">
                <a:solidFill>
                  <a:schemeClr val="tx1"/>
                </a:solidFill>
                <a:effectLst/>
                <a:latin typeface="+mn-lt"/>
              </a:rPr>
              <a:t>Diamond Path</a:t>
            </a:r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, który obejmuje dodatkowe wyzwania w zakresie kodowania wymagane do zdobycia diamentu na danym poziomie.</a:t>
            </a:r>
            <a:endParaRPr lang="pl-PL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dirty="0"/>
          </a:p>
          <a:p>
            <a:r>
              <a:rPr lang="pl-P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4286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dirty="0"/>
              <a:t>„Możecie już wiedzieć, że kodowanie służy ludziom do wydawania poleceń urządzeniom. Komputery nie rozumieją języka angielskiego ani polskiego, dlatego musimy komunikować się z nimi w inny sposób. Takim językiem jest kod! Prawdopodobnie nie wiecie, że kodowanie jest przeznaczone nie tylko dla informatyków i ludzi pracujących w branży nowoczesnych technologii</a:t>
            </a:r>
            <a:r>
              <a:rPr lang="pl-PL" dirty="0"/>
              <a:t>. Kodowanie</a:t>
            </a:r>
            <a:r>
              <a:rPr lang="pl-PL" b="0" baseline="0" dirty="0"/>
              <a:t> to świetna umiejętność, którą </a:t>
            </a:r>
            <a:r>
              <a:rPr lang="pl-PL" b="0" i="1" baseline="0" dirty="0"/>
              <a:t>każdy</a:t>
            </a:r>
            <a:r>
              <a:rPr lang="pl-PL" b="0" i="0" baseline="0" dirty="0"/>
              <a:t> może opanować!”</a:t>
            </a:r>
            <a:r>
              <a:rPr lang="pl-PL" dirty="0"/>
              <a:t> </a:t>
            </a:r>
            <a:endParaRPr lang="pl-PL" b="0" i="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UWAGA DLA PRELEGENTA: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baseline="0" dirty="0"/>
              <a:t>Nagranie odtworzy się automatycznie, kiedy przejdziesz do następnego slajdu. 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CEL SLAJDU:</a:t>
            </a:r>
            <a:r>
              <a:rPr lang="pl-PL" dirty="0"/>
              <a:t> </a:t>
            </a:r>
          </a:p>
          <a:p>
            <a:endParaRPr lang="pl-PL" b="1" u="none" dirty="0"/>
          </a:p>
          <a:p>
            <a:r>
              <a:rPr lang="pl-PL" b="0" u="none" dirty="0"/>
              <a:t>Poniższa sekcja ma na celu podważenie obiegowych opinii na temat kodowania krążących wśród młodzieży. </a:t>
            </a:r>
            <a:endParaRPr lang="pl-PL" b="1" u="sng" dirty="0"/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/>
              <a:t>To jest obraz „Kod binarny dla napisu Hello world” powtórzony 8 razy.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800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  <a:endParaRPr lang="pl-PL" b="0" u="none" dirty="0"/>
          </a:p>
          <a:p>
            <a:endParaRPr lang="pl-PL" b="0" u="none" dirty="0"/>
          </a:p>
          <a:p>
            <a:r>
              <a:rPr lang="pl-PL" b="0" u="none" dirty="0"/>
              <a:t>„Teraz wejdźcie na stronę </a:t>
            </a:r>
            <a:r>
              <a:rPr lang="pl-PL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pl-PL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pl-PL" b="0" u="none" baseline="0" dirty="0"/>
              <a:t>, znajdźcie samouczek „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Hour of Code</a:t>
            </a:r>
            <a:r>
              <a:rPr lang="en-US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z grą Minecraft — Hero’s Journey”</a:t>
            </a:r>
            <a:r>
              <a:rPr lang="pl-PL" b="0" u="none" baseline="0" dirty="0"/>
              <a:t> i ZACZYNAJCIE! ”</a:t>
            </a:r>
            <a:endParaRPr lang="pl-PL" b="1" u="sng" dirty="0"/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CEL SLAJDU: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Aby zapewnić wystarczającą ilość czasu na znalezienie samouczka.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baseline="0" dirty="0"/>
              <a:t>UWAGA DLA OSOBY PROWADZĄCE: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Pozostaw ten slajd wyświetlony podczas przerabiania samouczka i przejdź do następnego slajdu </a:t>
            </a:r>
            <a:r>
              <a:rPr lang="pl-PL" i="1" baseline="0" dirty="0"/>
              <a:t>dopiero</a:t>
            </a:r>
            <a:r>
              <a:rPr lang="pl-PL" dirty="0"/>
              <a:t>, gdy grupa będzie kończyć samouczek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Jeśli uczestnicy zalogują się do samouczka, ich postępy w nauce zostaną zapisane na odpowiednich poziomach, dzięki czemu mogą oni do nich wrócić, jeśli ich nie ukończą.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Ponieważ czas i tematyka zajęć nie są ściśle określone, należy mieć na uwadze niebezpieczeństwa dotyczące młodzieży i zawartości tworzonej przez innych użytkowników.</a:t>
            </a:r>
            <a:endParaRPr lang="pl-PL" baseline="0" dirty="0"/>
          </a:p>
          <a:p>
            <a:pPr marL="457200" lvl="1" indent="0">
              <a:buFont typeface="Arial"/>
              <a:buNone/>
            </a:pPr>
            <a:endParaRPr lang="pl-PL" sz="1200" kern="1200" dirty="0">
              <a:solidFill>
                <a:schemeClr val="tx1"/>
              </a:solidFill>
              <a:effectLst/>
              <a:latin typeface="+mn-lt"/>
            </a:endParaRPr>
          </a:p>
          <a:p>
            <a:pPr marL="0" lvl="0" indent="0">
              <a:buFont typeface="Arial"/>
              <a:buNone/>
            </a:pPr>
            <a:r>
              <a:rPr lang="pl-PL" b="1" u="sng" baseline="0" dirty="0"/>
              <a:t>JEŚLI CZAS JEST OGRANICZONY: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Rozwiąż jak najwięcej problemów. Młodzież zaawansowana technologicznie może rozwiązać je wszystkie w ciągu 50–60 minut.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Pogratuluj uczestnikom osiągnięć i poinformuj ich, że mogą kontynuować naukę kodowania w domu.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JEŚLI DYSPONUJESZ DODATKOWYM CZASEM: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Poleć uczniom, aby poszukiwali innych rozwiązań ostatniego problemu, co pozwoli przedłużyć zabawę. 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Poleć uczniom, aby ponownie przeanalizowali każdą z układanek i postaw przed nimi zadanie rozwiązania układanek w inny sposób. Dzięki temu będzie więcej zabawy i pojawią się ciekawe możliwości powtarzania i eksperymentowania.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Poinstruuj uczestników, aby przerobili samouczki „Hour of Code</a:t>
            </a:r>
            <a:r>
              <a:rPr lang="en-US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 z grą Minecraft — Adventurer” i/lub „Hour of Code</a:t>
            </a:r>
            <a:r>
              <a:rPr lang="en-US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 z grą Minecraft — Designer”.</a:t>
            </a:r>
            <a:endParaRPr lang="pl-PL" b="0" u="none" dirty="0"/>
          </a:p>
          <a:p>
            <a:pPr marL="0" indent="0">
              <a:buFont typeface="Arial"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2606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dirty="0"/>
              <a:t>„Uwaga! Zostało wam jeszcze kilka minut na ukończenie samouczka!”.</a:t>
            </a:r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CEL SLAJDU:</a:t>
            </a:r>
            <a:endParaRPr lang="pl-PL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r>
              <a:rPr lang="pl-PL" b="0" u="none" dirty="0"/>
              <a:t>Uprzedzenie uczestników, że czas już prawie upłynął i kurs już się kończy.</a:t>
            </a:r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Tutaj umieściliśmy gifa z kotkiem przebranym za lwa</a:t>
            </a:r>
            <a:r>
              <a:rPr lang="pl-PL" sz="1200" i="1" kern="1200" baseline="0" dirty="0">
                <a:solidFill>
                  <a:schemeClr val="tx1"/>
                </a:solidFill>
                <a:effectLst/>
                <a:latin typeface="+mn-lt"/>
              </a:rPr>
              <a:t>. </a:t>
            </a:r>
            <a:r>
              <a:rPr lang="pl-PL" sz="1200" i="0" kern="1200" baseline="0" dirty="0">
                <a:solidFill>
                  <a:schemeClr val="tx1"/>
                </a:solidFill>
                <a:effectLst/>
                <a:latin typeface="+mn-lt"/>
              </a:rPr>
              <a:t>Ważne jest, aby pamiętać o wciągających i ciekawych treściach, tak aby utrzymać zainteresowanie dzieci i ich podniecenie nowym doświadczeniem.</a:t>
            </a:r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zastąpić to zdjęcie innym, upewnij się, że nowy obrazek opiera się na jednym z następujących schematów: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Zabawny obrazek lub gif sugerujący, że szkolenie już jest prawie skończone.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baseline="0" dirty="0"/>
              <a:t>„Wróćmy do wcześniejszej rozmowy. Czy wasze zdanie na temat tego, czym jest kodowanie, zmieniło się?”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Jak odpowiecie na to pytanie, jeśli zada je członek rodziny albo kolega?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Czego się nauczyliście?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Co było dla was najtrudniejsze? Co zrobiliście, kiedy napotkaliście przeszkodę? Dlaczego jest to ważne? [zachęca do wytrwałości]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Dlaczego kodowanie rozwija kreatywność? [powiąż kodowanie z innym przejawem kreatywności, na przykład śpiewem, tańcem, budowaniem]</a:t>
            </a:r>
          </a:p>
          <a:p>
            <a:pPr marL="628650" lvl="1" indent="-171450">
              <a:buFont typeface="Arial"/>
              <a:buChar char="•"/>
            </a:pPr>
            <a:r>
              <a:rPr lang="pl-PL" dirty="0"/>
              <a:t>Dla kogo jest kodowanie? [obal mity mówiące, że tylko dla chłopców, osób dobrych z matematyki itp.]</a:t>
            </a:r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dirty="0"/>
          </a:p>
          <a:p>
            <a:r>
              <a:rPr lang="pl-PL" b="0" dirty="0"/>
              <a:t>Wrócić do początkowego pytania i poznać jak zmieniły się opinie uczniów na temat kodowania.</a:t>
            </a:r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>
              <a:effectLst/>
            </a:endParaRPr>
          </a:p>
          <a:p>
            <a:r>
              <a:rPr lang="pl-PL" dirty="0">
                <a:effectLst/>
              </a:rPr>
              <a:t>Nie dotyczy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r>
              <a:rPr lang="pl-PL" b="0" u="none" dirty="0"/>
              <a:t>„Co moglibyście stworzyć dzięki kodowaniu?</a:t>
            </a:r>
            <a:r>
              <a:rPr lang="pl-PL" dirty="0"/>
              <a:t>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Techniki te można zastosować we wszystkim, na czym wam zależy.” 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* PRZYKŁADY DO PODANIA</a:t>
            </a:r>
            <a:endParaRPr lang="pl-PL" dirty="0"/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Jeśli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pracujecie ochotniczo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, możecie stworzyć witrynę pomocną w rekrutowaniu przyjaciół i innych osób, które interesują się wolontariatem.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Jeśli interesujecie się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sportem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, możecie stworzyć aplikację do wyświetlania statystyk ulubionej drużyny.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Jeśli kochacie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muzykę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, stwórzcie witrynę obejmującą cotygodniowe listy odtwarzania i recenzje albumów, którymi chcecie podzielić się z przyjaciółmi. </a:t>
            </a:r>
            <a:endParaRPr lang="pl-PL" dirty="0">
              <a:effectLst/>
            </a:endParaRPr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Ponowne podkreślenie, że możliwości w zakresie pisania kodu są nieograniczone.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Jest to okazja do pochwalenia się przez uczniów na sali swoimi pasjami i na podjęcie próby określenia, jak mogą je rozwinąć, wykorzystując kodowanie. </a:t>
            </a:r>
            <a:endParaRPr lang="pl-PL" b="0" u="none" dirty="0"/>
          </a:p>
          <a:p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378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„Teraz, kiedy już jesteś na dobrej drodze, by stać się mistrzem programowania, czas na kilka bezpłatnych źródeł, które możesz wykorzystać! Koniecznie zapisz sobie te łącza i koduj dalej!”.</a:t>
            </a:r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r>
              <a:rPr lang="pl-PL" b="0" u="none" dirty="0"/>
              <a:t>Zachęcenie młodych osób do wejścia na kolejny poziom programowania.</a:t>
            </a:r>
          </a:p>
          <a:p>
            <a:endParaRPr lang="pl-PL" b="0" u="none" baseline="0" dirty="0"/>
          </a:p>
          <a:p>
            <a:r>
              <a:rPr lang="pl-PL" b="1" u="sng" baseline="0" dirty="0"/>
              <a:t>UWAGA DLA PRELEGENTA: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Uczestnicy mogą uzyskać dostęp do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certyfikatów Hour of Code</a:t>
            </a:r>
            <a:r>
              <a:rPr lang="en-US" sz="1200" b="1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w dowolnym momencie podczas przerabiania samouczka oraz po zakończeniu projektu Hour of Code</a:t>
            </a:r>
            <a:r>
              <a:rPr lang="pl-PL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w witrynie code.org.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Dostosuj zawartość slajdu dotyczącego dodatkowych zasobów do uczestników:</a:t>
            </a:r>
          </a:p>
          <a:p>
            <a:endParaRPr lang="pl-PL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1" u="none" kern="1200" dirty="0">
                <a:solidFill>
                  <a:schemeClr val="tx1"/>
                </a:solidFill>
                <a:effectLst/>
                <a:latin typeface="+mn-lt"/>
              </a:rPr>
              <a:t>Uczestnicy mogą przesłać kod do aplikacji Minecraft: Education Edition i/lub gry Minecraft w systemie Windows 10, jeśli jest dostępna.</a:t>
            </a:r>
          </a:p>
          <a:p>
            <a:r>
              <a:rPr lang="pl-PL" sz="1200" b="0" u="none" kern="1200" dirty="0">
                <a:solidFill>
                  <a:schemeClr val="tx1"/>
                </a:solidFill>
                <a:effectLst/>
                <a:latin typeface="+mn-lt"/>
              </a:rPr>
              <a:t>Uczestnicy mogą skorzystać z aplikacji Code Studio, aby zaimportować kod do rzeczywistej gry i sprawdzić, jak działa!</a:t>
            </a:r>
          </a:p>
          <a:p>
            <a:endParaRPr lang="pl-PL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Zapoznaj się z aplikacją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Przeznaczona dla szkół aplikacja Minecraft: Education Edition obejmuje narzędzia do zarządzania zajęciami, plany lekcji i nie tylko. Aby uzyskać więcej informacji, odwiedź witrynę </a:t>
            </a:r>
            <a:r>
              <a:rPr lang="pl-PL" sz="1200" u="sng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https://education.minecraft.net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Poznaj sposoby edukacji społeczności w zakresie technologii cyfrowych, od podstawowych czynności po zaawansowaną informatykę</a:t>
            </a:r>
            <a:br>
              <a:rPr dirty="0"/>
            </a:b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 </a:t>
            </a:r>
          </a:p>
          <a:p>
            <a:endParaRPr lang="pl-PL" b="0" u="none" dirty="0"/>
          </a:p>
          <a:p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Code.org (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https://code.org/educate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pl-PL" b="0" u="none" dirty="0"/>
              <a:t> Wzbogać wydarzenie Hour of Code</a:t>
            </a:r>
            <a:r>
              <a:rPr lang="en-US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b="0" u="none" dirty="0"/>
              <a:t>, korzystając z narzędzi dla nauczycieli dostępnych w witrynie Code.org. Nie potrzebujesz żadnego doświadczenia, aby rozpocząć nauczanie informatyki w klasie. Code.org oferuje program nauczania, plany lekcji, wysokiej jakości programy kształcenia zawodowego, a także mnóstwo świetnych narzędzi na wszystkich poziomach trudności — wszystko, czego potrzebujesz, bez ponoszenia żadnych kosztów. Przejdź do strony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hlinkClick r:id="rId5"/>
              </a:rPr>
              <a:t>code.org/educate</a:t>
            </a:r>
            <a:r>
              <a:rPr lang="pl-PL" b="0" u="none" dirty="0"/>
              <a:t> i wybierz poziom trudności, aby rozpocząć!</a:t>
            </a:r>
          </a:p>
          <a:p>
            <a:r>
              <a:rPr lang="pl-PL" b="0" u="none" dirty="0"/>
              <a:t> </a:t>
            </a:r>
          </a:p>
          <a:p>
            <a:r>
              <a:rPr lang="pl-PL" b="1" u="none" dirty="0"/>
              <a:t>Studio kodowania</a:t>
            </a:r>
            <a:r>
              <a:rPr lang="pl-PL" dirty="0"/>
              <a:t> 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(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  <a:hlinkClick r:id="rId6"/>
              </a:rPr>
              <a:t>https://studio.code.org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pl-PL" b="0" u="none" dirty="0"/>
              <a:t> Czy udział w akcji Hour of Code™ sprawił Ci przyjemność? W świecie informatyki jest o wiele więcej do odkrycia! Studio kodowania oferuje układanki, gry i kursy dla wszystkich grup wiekowych. Dowiedz się, jak tworzyć własne gry i aplikacje, a następnie udostępnij je znajomym. Przejdź na stronę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hlinkClick r:id="rId7"/>
              </a:rPr>
              <a:t>studio.code.org</a:t>
            </a:r>
            <a:r>
              <a:rPr lang="pl-PL" b="0" u="none" dirty="0"/>
              <a:t> i zacznij już dziś!</a:t>
            </a:r>
          </a:p>
          <a:p>
            <a:endParaRPr lang="pl-PL" b="0" u="none" dirty="0"/>
          </a:p>
          <a:p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 </a:t>
            </a:r>
          </a:p>
          <a:p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CEL SLAJDU:</a:t>
            </a:r>
            <a:r>
              <a:rPr lang="pl-PL" dirty="0"/>
              <a:t> </a:t>
            </a:r>
          </a:p>
          <a:p>
            <a:endParaRPr lang="pl-PL" b="0" u="none" baseline="0" dirty="0"/>
          </a:p>
          <a:p>
            <a:r>
              <a:rPr lang="pl-PL" b="0" u="none" baseline="0" dirty="0"/>
              <a:t>Na zakończenie wydarzenia</a:t>
            </a:r>
          </a:p>
          <a:p>
            <a:endParaRPr lang="pl-PL" b="0" u="none" baseline="0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zastąpić to zdjęcie innym, upewnij się, że nowy obrazek opiera się na jednym z następujących schematów: </a:t>
            </a:r>
            <a:endParaRPr lang="pl-PL" dirty="0"/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Są na nim osoby obu płci </a:t>
            </a: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Postaci na zdjęciu dobrze się bawią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Grupka przyjaciół, nie pojedyncze osoby </a:t>
            </a:r>
            <a:endParaRPr lang="pl-PL" dirty="0">
              <a:effectLst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0322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Copyright 2017: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Niniejsza prezentacja jest licencjonowana, nie sprzedawana. Zabrania się kopiowania, adaptowania, modyfikowania, tworzenia dzieł pochodnych, rozpowszechniania, publicznego prezentowania, sprzedawania lub wykorzystywania niniejszej zawartości w celach komercyjnych bez wcześniejszego pisemnego zezwolenia firmy Microsoft Corporation.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Prezentacja jest dostarczana w stanie „tak jak jest”. Firma Microsoft nie udziela jakichkolwiek gwarancji, zarówno wyraźnych, jak i dorozumianych. Informacje i opinie wyrażone w niniejszej prezentacji, obejmujące między innymi adresy URL i inne odwołania do zasobów internetowych, mogą zmienić się bez wcześniejszego powiadomienia.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Niektóre przykłady zamieszczone w prezentacji są fikcyjne i służą wyłącznie celom ilustracyjnym. Podobieństwo do rzeczywistych osób i sytuacji jest niezamierzone.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 prezentacji można korzystać dla celów osobistych oraz prowadząc zajęcia z uczniami w ramach projektów code.org i innych projektów w zakresie kodowania. Niniejsza prezentacja nie daje użytkownikowi żadnych praw własności intelektualnej odnośnie produktów firmy Microsoft.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Nazwa Microsoft i znaki towarowe zamieszczone w witrynie pod adresem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http://www.microsoft.com/en-us/legal/intellectualproperty/trademarks/en-us.aspx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 stanowią znaki towarowe firm grupy Microsoft. Wszystkie inne znaki należą do odpowiednich właścicieli.</a:t>
            </a:r>
          </a:p>
          <a:p>
            <a:endParaRPr lang="pl-PL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2017. Code.org®, logo CODE i Hour of Code® to znaki towarowe organizacji Code.org</a:t>
            </a:r>
            <a:endParaRPr kumimoji="0" lang="pl-P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 © 2017. „Minecraft” to znak towarowy firmy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2017 Microsoft Corporation. Wszelkie prawa zastrzeżone.</a:t>
            </a:r>
          </a:p>
          <a:p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0EC2C-E6BA-F248-9EDA-113245C92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l-P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80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dirty="0"/>
              <a:t>„Z czym wam się kojarzy termin „kodowanie”? Poświęćcie kilka minut, aby pomyśleć na temat „kodowania” i jego znaczenia.”</a:t>
            </a:r>
          </a:p>
          <a:p>
            <a:endParaRPr lang="pl-PL" b="0" u="none" baseline="0" dirty="0"/>
          </a:p>
          <a:p>
            <a:r>
              <a:rPr lang="pl-PL" b="0" u="none" baseline="0" dirty="0"/>
              <a:t>[zachęta do dyskusji]</a:t>
            </a:r>
          </a:p>
          <a:p>
            <a:endParaRPr lang="pl-PL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„Teraz obejrzyjmy krótki film o wzrastającej popularności kodowania, prezentujący młodych ludzi takich jak wy, którzy go spróbowali!”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CEL SLAJDU:</a:t>
            </a:r>
            <a:r>
              <a:rPr lang="pl-PL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0" u="none" baseline="0" dirty="0"/>
          </a:p>
          <a:p>
            <a:pPr>
              <a:defRPr/>
            </a:pPr>
            <a:r>
              <a:rPr lang="pl-PL" dirty="0"/>
              <a:t>Cel: sprowokowanie </a:t>
            </a:r>
            <a:r>
              <a:rPr lang="pl-PL" b="0" u="none" baseline="0" dirty="0"/>
              <a:t>dyskusji i wybadanie obiegowych opinii młodzieży na temat kodowania. Wiemy, że kodowanie i informatyka są często błędnie postrzegane jako zajęcie dla osób dobrych z matematyki, „maniaków komputerowych” czy głównie chłopców.</a:t>
            </a:r>
            <a:r>
              <a:rPr lang="pl-PL" dirty="0"/>
              <a:t> </a:t>
            </a:r>
            <a:r>
              <a:rPr lang="pl-PL" kern="1200" dirty="0">
                <a:effectLst/>
                <a:latin typeface="+mn-lt"/>
              </a:rPr>
              <a:t>Na następnych slajdach skorygujemy błędne przekonania dotyczące kodowania, aby zmienić opinie uczestników przed przejściem do właściwego samouczka.</a:t>
            </a:r>
            <a:r>
              <a:rPr lang="pl-PL" dirty="0"/>
              <a:t> </a:t>
            </a:r>
            <a:endParaRPr lang="pl-PL" b="1" u="sng" dirty="0"/>
          </a:p>
          <a:p>
            <a:endParaRPr lang="pl-PL" b="1" dirty="0"/>
          </a:p>
          <a:p>
            <a:r>
              <a:rPr lang="pl-PL" b="1" u="sng" dirty="0"/>
              <a:t>UWAGI DLA PRELEGENTA:</a:t>
            </a:r>
          </a:p>
          <a:p>
            <a:r>
              <a:rPr lang="pl-PL" b="0" u="none" dirty="0"/>
              <a:t>Zachowaj ostrożność, aby nie umacniać tych mitów przez ich podsuwanie. Zapytaj uczestników o ich zdanie! Mogą Cię zaskoczyć!</a:t>
            </a:r>
          </a:p>
          <a:p>
            <a:endParaRPr lang="pl-PL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„Najpierw obejrzymy krótki film o wzrastającej popularności kodowania w ciągu ostatnich kilku lat, prezentujący młodych ludzi takich jak wy, którzy go spróbowali!”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CEL SLAJDU:</a:t>
            </a:r>
          </a:p>
          <a:p>
            <a:endParaRPr lang="pl-PL" b="1" u="sng" baseline="0" dirty="0"/>
          </a:p>
          <a:p>
            <a:r>
              <a:rPr lang="pl-PL" b="0" u="none" baseline="0" dirty="0"/>
              <a:t>Wzbudzenie zainteresowania młodzieży samouczkiem Hour of Code</a:t>
            </a:r>
            <a:r>
              <a:rPr lang="en-US" b="0" u="none" baseline="30000" dirty="0"/>
              <a:t>TM</a:t>
            </a:r>
            <a:r>
              <a:rPr lang="pl-PL" b="0" u="none" baseline="0" dirty="0"/>
              <a:t>.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INSTRUKCJE DOTYCZĄCE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/>
              <a:t>Odtwarzanie filmu powinno rozpocząć się automatycznie. </a:t>
            </a:r>
          </a:p>
          <a:p>
            <a:endParaRPr lang="pl-PL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Aby zmienić język lub ustawienia napisów, skorzystaj z poniższego łącza, klikając ikonę koła zębatego „Ustawienia” w prawym dolnym rogu odtwarzacza. W takim przypadku może być konieczne ponowne osadzenie łącza: https://www.youtube.com/watch?t=1&amp;v=2DxWIxec6yo</a:t>
            </a:r>
            <a:endParaRPr lang="pl-PL" dirty="0"/>
          </a:p>
          <a:p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Dodatkowe filmy można znaleźć w witrynie pod adresem code.org — zastąp nimi ten film, jeśli chcesz przekazać uczestnikom inne wiadomości.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0590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„A teraz porozmawiajmy o tym, czym </a:t>
            </a:r>
            <a:r>
              <a:rPr lang="pl-PL" b="0" i="1" u="none" baseline="0" dirty="0"/>
              <a:t>nie jest</a:t>
            </a:r>
            <a:r>
              <a:rPr lang="pl-PL" b="0" u="none" dirty="0"/>
              <a:t> kodowanie. Kodowanie nie jest zajęciem, które trzeba wykonywać w pojedynkę i nie jest tak trudne, jak może się wydawać!”.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CEL SLAJDU: 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Slajdy 5-8 mają za zadanie podważyć obiegowe opinie, jakie krążą wśród młodzieży w wieku 11-14 lat na temat kodowania i jego właściwości. Chcemy tak naprawdę pomóc młodym ludziom przełamać stereotypy, pokazując im, że kodowanie nie jest: </a:t>
            </a:r>
            <a:endParaRPr lang="pl-PL" dirty="0"/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Zajęciem dla samotników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Czynnością typowo męską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Tylko dla „maniaków komputerowych”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Zarezerwowane jedynie dla osób dobrych z matmy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Wyłącznie domeną ludzi, którzy chcą tworzyć programy komputerowe </a:t>
            </a:r>
          </a:p>
          <a:p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537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>
              <a:defRPr/>
            </a:pPr>
            <a:r>
              <a:rPr lang="pl-PL" b="0" u="none" dirty="0"/>
              <a:t>„Kodowanie nie polega</a:t>
            </a:r>
            <a:r>
              <a:rPr lang="pl-PL" dirty="0"/>
              <a:t> </a:t>
            </a:r>
            <a:r>
              <a:rPr lang="pl-PL" b="0" u="none" dirty="0"/>
              <a:t>również na wielogodzinnym siedzeniu przy biurku!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Zróżnicowane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zespoły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opracować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lepsze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rozwiązania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lepsze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oprogramowanie</a:t>
            </a:r>
            <a:r>
              <a:rPr lang="pl-PL" b="0" u="none" dirty="0"/>
              <a:t>.</a:t>
            </a:r>
            <a:r>
              <a:rPr lang="en-US" b="0" u="none" dirty="0"/>
              <a:t>”</a:t>
            </a:r>
            <a:r>
              <a:rPr lang="pl-PL" dirty="0"/>
              <a:t> 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CEL SLAJDU: </a:t>
            </a:r>
          </a:p>
          <a:p>
            <a:endParaRPr lang="pl-PL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Kodować może każdy. Zróżnicowane zespoły zajmujące się kodowaniem pozwalają tworzyć lepsze oprogramowanie.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1944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dirty="0"/>
              <a:t>„Mogliście tego nie wiedzieć, ale kodowanie jest </a:t>
            </a:r>
            <a:r>
              <a:rPr lang="pl-PL" b="0" i="1" u="none" baseline="0" dirty="0"/>
              <a:t>naprawdę </a:t>
            </a:r>
            <a:r>
              <a:rPr lang="pl-PL" b="0" i="0" u="none" baseline="0" dirty="0"/>
              <a:t>pomocne dla kociaków w miejscu pracy…”.</a:t>
            </a:r>
            <a:endParaRPr lang="pl-PL" b="1" u="sng" dirty="0"/>
          </a:p>
          <a:p>
            <a:endParaRPr lang="pl-PL" b="1" u="sng" dirty="0"/>
          </a:p>
          <a:p>
            <a:r>
              <a:rPr lang="pl-PL" b="1" u="sng" dirty="0"/>
              <a:t>CEL SLAJDU:</a:t>
            </a:r>
            <a:endParaRPr lang="pl-PL" b="0" u="none" dirty="0"/>
          </a:p>
          <a:p>
            <a:endParaRPr lang="pl-PL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Aby rozśmieszyć salę, ten slajd jest żartem i jest tylko dla zabawy!</a:t>
            </a:r>
            <a:r>
              <a:rPr lang="pl-PL" dirty="0"/>
              <a:t> </a:t>
            </a:r>
            <a:endParaRPr lang="pl-PL" b="1" u="sng" dirty="0"/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</a:p>
          <a:p>
            <a:endParaRPr lang="pl-PL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u="none" kern="1200" baseline="0" dirty="0">
                <a:solidFill>
                  <a:schemeClr val="tx1"/>
                </a:solidFill>
                <a:effectLst/>
                <a:latin typeface="+mn-lt"/>
              </a:rPr>
              <a:t>Zdjęcie na tym slajdzie powinno być jakimś śmiesznym obrazkiem lub gifem, który podtrzyma zainteresowanie uczniów. </a:t>
            </a:r>
            <a:endParaRPr lang="pl-PL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616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u="sng" dirty="0"/>
              <a:t>PRZYKŁAD SKRYPTU:</a:t>
            </a:r>
          </a:p>
          <a:p>
            <a:endParaRPr lang="pl-PL" b="1" u="sng" dirty="0"/>
          </a:p>
          <a:p>
            <a:r>
              <a:rPr lang="pl-PL" b="0" u="none" dirty="0"/>
              <a:t>„Taki żarcik...”.</a:t>
            </a:r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r>
              <a:rPr lang="pl-PL" b="0" u="none" dirty="0"/>
              <a:t>Wyjaśnienie, że poprzedni slajd był tylko żartem.</a:t>
            </a:r>
          </a:p>
          <a:p>
            <a:endParaRPr lang="pl-P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8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1" u="sng" dirty="0"/>
              <a:t>PRZYKŁAD SKRYPTU: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u="none" dirty="0"/>
              <a:t>„A teraz wyjaśnijmy sobie, na czym </a:t>
            </a:r>
            <a:r>
              <a:rPr lang="pl-PL" b="0" i="1" u="none" dirty="0"/>
              <a:t>faktycznie</a:t>
            </a:r>
            <a:r>
              <a:rPr lang="pl-PL" b="0" u="none" dirty="0"/>
              <a:t> polega pisanie kodu”. Jest to tak naprawdę praca zespołowa, którą równie dobrze mogą wykonywać chłopcy, </a:t>
            </a:r>
            <a:r>
              <a:rPr lang="pl-PL" b="0" i="1" u="none" baseline="0" dirty="0"/>
              <a:t>jak i </a:t>
            </a:r>
            <a:r>
              <a:rPr lang="pl-PL" b="0" u="none" dirty="0"/>
              <a:t>dziewczyny”.</a:t>
            </a:r>
          </a:p>
          <a:p>
            <a:endParaRPr lang="pl-PL" b="1" u="sng" dirty="0"/>
          </a:p>
          <a:p>
            <a:r>
              <a:rPr lang="pl-PL" b="1" u="sng" dirty="0"/>
              <a:t>CEL SLAJDU:</a:t>
            </a:r>
          </a:p>
          <a:p>
            <a:endParaRPr lang="pl-PL" b="1" u="sng" dirty="0"/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Na slajdach 9-12</a:t>
            </a:r>
            <a:r>
              <a:rPr lang="pl-PL" dirty="0"/>
              <a:t>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przedstawiamy młodym osobom radość, jaką można czerpać z pisania kodu. Chcemy szczególnie podkreślić, że kodowanie</a:t>
            </a:r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</a:rPr>
              <a:t> jest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: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Pracą zespołową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Dla osób obu płci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Zajęciem odpowiednim dla introwertyków i ekstrawertyków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Umiejętnością rozwiązywania problemów W zasadzie pisanie kodu nie wymaga zaawansowanej matematyki.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Dla osób, które chcą korzystać z komputerów, aby pomagały im rozwijać pasje. </a:t>
            </a:r>
            <a:endParaRPr lang="pl-PL" dirty="0">
              <a:effectLst/>
            </a:endParaRPr>
          </a:p>
          <a:p>
            <a:endParaRPr lang="pl-PL" b="1" dirty="0"/>
          </a:p>
          <a:p>
            <a:r>
              <a:rPr lang="pl-PL" b="1" u="sng" dirty="0"/>
              <a:t>INSTRUKCJE DO OBRAZU NA TYM SLAJDZIE:</a:t>
            </a:r>
            <a:endParaRPr lang="pl-PL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Jeżeli chcesz zastąpić to zdjęcie innym, upewnij się, że nowy obrazek opiera się na jednym z następujących schematów: </a:t>
            </a:r>
            <a:endParaRPr lang="pl-PL" dirty="0"/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Obejmuje młodzież w wieku gimnazjalnym 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Postaci widoczne na nim potrafią dobrze się bawić, wykorzystując technologię</a:t>
            </a:r>
            <a:endParaRPr lang="pl-PL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Grupka przyjaciół, nie pojedyncze osoby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</a:rPr>
              <a:t>Obejmuje osoby płci żeńskiej</a:t>
            </a:r>
            <a:endParaRPr lang="pl-PL" dirty="0">
              <a:effectLst/>
            </a:endParaRPr>
          </a:p>
          <a:p>
            <a:pPr marL="457200" lvl="1" indent="0">
              <a:buFont typeface="Arial"/>
              <a:buNone/>
            </a:pPr>
            <a:endParaRPr lang="pl-PL" dirty="0">
              <a:effectLst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254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pPr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icrosoft.com/en-us/legal/intellectualproperty/trademarks/en-us.aspx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p051U7Rvds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8400" cy="6022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7176" y="4011371"/>
            <a:ext cx="7678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Zapraszamy do udziału w wydarzeniu</a:t>
            </a:r>
          </a:p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pl-PL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™</a:t>
            </a:r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 z grą Minecraft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Zapraszamy do udziału w wydarzeniu Hour of Code</a:t>
            </a:r>
            <a:r>
              <a:rPr lang="en-IE" dirty="0"/>
              <a:t>TM</a:t>
            </a:r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Niewielka grupa dzieci pracuje nad wspólnym projektem" title="Niewielka grupa dzieci pracuje nad wspólnym projektem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6844" y="172907"/>
            <a:ext cx="6914862" cy="5369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To jest to.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I to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529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Pisanie kodu to...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Kodowanie</a:t>
            </a:r>
            <a:r>
              <a:rPr lang="en-IE" dirty="0"/>
              <a:t> to...</a:t>
            </a:r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7994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380" y="0"/>
            <a:ext cx="8566302" cy="5715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000" y="0"/>
            <a:ext cx="9594000" cy="5715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0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Rozwiązywanie problemów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08" y="2039112"/>
            <a:ext cx="685800" cy="685800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Rozwiązywanie</a:t>
            </a:r>
            <a:r>
              <a:rPr lang="en-IE" dirty="0"/>
              <a:t> </a:t>
            </a:r>
            <a:r>
              <a:rPr lang="en-IE" dirty="0" err="1"/>
              <a:t>problemów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olorowe kredki ołówkowe" title="Kolorowe kredki ołówkow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39248" cy="547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Kreatywność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Kreatywność</a:t>
            </a:r>
            <a:endParaRPr lang="en-IE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624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irls Who Code 2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906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00" y="0"/>
            <a:ext cx="9313200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Współpraca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Współpraca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0476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16643" y="2041604"/>
            <a:ext cx="334437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latin typeface="Segoe UI Light" panose="020B0502040204020203" pitchFamily="34" charset="0"/>
              </a:rPr>
              <a:t>Co Ty i Twoi przyjaciele lubicie robić?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Pytanie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 </a:t>
            </a:r>
            <a:r>
              <a:rPr lang="en-IE" dirty="0" err="1"/>
              <a:t>lubisz</a:t>
            </a:r>
            <a:r>
              <a:rPr lang="en-IE" dirty="0"/>
              <a:t> </a:t>
            </a:r>
            <a:r>
              <a:rPr lang="en-IE" dirty="0" err="1"/>
              <a:t>robić</a:t>
            </a:r>
            <a:r>
              <a:rPr lang="en-IE" dirty="0"/>
              <a:t>?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kry" title="Iskr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59091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Wprowadzaj swoje zainteresowania w życie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pl-P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BCF4E-198D-40D9-AA64-2C109FA04EDB}"/>
              </a:ext>
            </a:extLst>
          </p:cNvPr>
          <p:cNvSpPr txBox="1"/>
          <p:nvPr/>
        </p:nvSpPr>
        <p:spPr>
          <a:xfrm>
            <a:off x="2864113" y="2819715"/>
            <a:ext cx="1263388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624" y="3384615"/>
            <a:ext cx="3216276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8974" y="3946590"/>
            <a:ext cx="1827515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7225" y="1101770"/>
            <a:ext cx="3887066" cy="34163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Niezależnie od tego jakie są Twoje zainteresowania, kodowanie może pomóc Ci w ich realizacji. </a:t>
            </a:r>
          </a:p>
        </p:txBody>
      </p:sp>
    </p:spTree>
    <p:extLst>
      <p:ext uri="{BB962C8B-B14F-4D97-AF65-F5344CB8AC3E}">
        <p14:creationId xmlns:p14="http://schemas.microsoft.com/office/powerpoint/2010/main" val="35591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łoda kobieta robi zdjęcie aparatem fotograficznym" title="Młoda kobieta robi zdjęcie aparatem fotograficznym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4" y="0"/>
            <a:ext cx="8947727" cy="5710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Wykorzystuj</a:t>
            </a:r>
            <a:r>
              <a:rPr lang="en-IE" dirty="0"/>
              <a:t> to, co </a:t>
            </a:r>
            <a:r>
              <a:rPr lang="en-IE" dirty="0" err="1"/>
              <a:t>umiesz</a:t>
            </a:r>
            <a:endParaRPr lang="en-IE" dirty="0"/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pl-PL" dirty="0"/>
          </a:p>
        </p:txBody>
      </p:sp>
      <p:sp>
        <p:nvSpPr>
          <p:cNvPr id="6" name="TextBox 5" hidden="1"/>
          <p:cNvSpPr txBox="1"/>
          <p:nvPr/>
        </p:nvSpPr>
        <p:spPr>
          <a:xfrm>
            <a:off x="2006600" y="2870200"/>
            <a:ext cx="2844800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9924" y="3397250"/>
            <a:ext cx="2695576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9924" y="3962400"/>
            <a:ext cx="2301876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9924" y="4432300"/>
            <a:ext cx="3889376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9924" y="4927600"/>
            <a:ext cx="4181476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9600" y="173652"/>
            <a:ext cx="4356100" cy="535531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pl-PL" sz="3400" dirty="0">
                <a:solidFill>
                  <a:schemeClr val="bg1"/>
                </a:solidFill>
                <a:latin typeface="Segoe UI Light" panose="020B0502040204020203" pitchFamily="34" charset="0"/>
              </a:rPr>
              <a:t>Podczas przechodzenia samouczka </a:t>
            </a:r>
            <a:endParaRPr lang="pl-PL" sz="3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l-PL" sz="34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pl-PL" sz="34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3400" dirty="0">
                <a:solidFill>
                  <a:schemeClr val="bg1"/>
                </a:solidFill>
                <a:latin typeface="Segoe UI Light" panose="020B0502040204020203" pitchFamily="34" charset="0"/>
              </a:rPr>
              <a:t>,</a:t>
            </a:r>
          </a:p>
          <a:p>
            <a:r>
              <a:rPr lang="pl-PL" sz="3400" dirty="0">
                <a:solidFill>
                  <a:schemeClr val="bg1"/>
                </a:solidFill>
                <a:latin typeface="Segoe UI Light" panose="020B0502040204020203" pitchFamily="34" charset="0"/>
              </a:rPr>
              <a:t>zastanawiaj się, jak można wykorzystać to, czego się tutaj nauczysz do wykonywania swoich ulubionych aktywności.</a:t>
            </a:r>
            <a:r>
              <a:rPr lang="pl-PL" dirty="0"/>
              <a:t> 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8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denci manifestujący swoją radość" title="Studenci manifestujący swoją radość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238124" y="126999"/>
            <a:ext cx="5635625" cy="538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82162" y="2257335"/>
            <a:ext cx="3917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</a:t>
            </a:r>
            <a:r>
              <a:rPr lang="pl-PL" sz="3600" dirty="0"/>
              <a:t> </a:t>
            </a:r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Code</a:t>
            </a:r>
            <a:r>
              <a:rPr lang="pl-PL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: </a:t>
            </a:r>
          </a:p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z czym się to je?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Z czym się to je</a:t>
            </a:r>
            <a:endParaRPr lang="en-IE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97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4910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en-US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b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z grą Minecraft: </a:t>
            </a:r>
          </a:p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5" y="117995"/>
            <a:ext cx="5497630" cy="5252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9350" y="2074328"/>
            <a:ext cx="3657600" cy="17543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Zanim zaczniemy, porozmawiajmy </a:t>
            </a:r>
            <a:b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o kodowaniu.</a:t>
            </a:r>
            <a:endParaRPr lang="pl-PL" sz="1800" dirty="0">
              <a:solidFill>
                <a:schemeClr val="bg1"/>
              </a:solidFill>
              <a:effectLst/>
              <a:latin typeface="Segoe UI Light" panose="020B0502040204020203" pitchFamily="34" charset="0"/>
              <a:ea typeface="Segoe Pro" charset="0"/>
              <a:cs typeface="Segoe UI Light" panose="020B0502040204020203" pitchFamily="34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Porozmawiajmy</a:t>
            </a:r>
            <a:r>
              <a:rPr lang="en-IE" dirty="0"/>
              <a:t> o </a:t>
            </a:r>
            <a:r>
              <a:rPr lang="en-IE" dirty="0" err="1"/>
              <a:t>kodowaniu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0857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1259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latin typeface="Segoe UI Light" panose="020B0502040204020203" pitchFamily="34" charset="0"/>
              </a:rPr>
              <a:t>Samouczki znajdują się pod adresem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 your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7700" y="2542403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Podsumowanie.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Podsumowanie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540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00601" y="1708730"/>
            <a:ext cx="33832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latin typeface="Segoe UI Light" panose="020B0502040204020203" pitchFamily="34" charset="0"/>
              </a:rPr>
              <a:t>Kiedy teraz słyszysz słowo „kodowanie”, </a:t>
            </a:r>
            <a:br>
              <a:rPr lang="en-US" sz="3600" dirty="0">
                <a:latin typeface="Segoe UI Light" panose="020B0502040204020203" pitchFamily="34" charset="0"/>
              </a:rPr>
            </a:br>
            <a:r>
              <a:rPr lang="pl-PL" sz="3600" dirty="0">
                <a:latin typeface="Segoe UI Light" panose="020B0502040204020203" pitchFamily="34" charset="0"/>
              </a:rPr>
              <a:t>z czym Ci się ono kojarzy? </a:t>
            </a:r>
            <a:endParaRPr lang="pl-PL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Pytanie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A co teraz sądzisz o kodowaniu?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10958" y="326878"/>
            <a:ext cx="4093556" cy="3632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latin typeface="Segoe UI Light" panose="020B0502040204020203" pitchFamily="34" charset="0"/>
              </a:rPr>
              <a:t>Co moglibyście stworzyć, aby zapewnić dobrą zabawę sobie i przyjaciołom? </a:t>
            </a:r>
          </a:p>
          <a:p>
            <a:r>
              <a:rPr lang="pl-PL"/>
              <a:t> </a:t>
            </a:r>
          </a:p>
          <a:p>
            <a:r>
              <a:rPr lang="pl-PL" sz="1800" dirty="0">
                <a:latin typeface="Segoe UI Light" panose="020B0502040204020203" pitchFamily="34" charset="0"/>
              </a:rPr>
              <a:t>Może to być gra, strona internetowa, program, aplikacja — bądźcie kreatywni!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Pytanie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 </a:t>
            </a:r>
            <a:r>
              <a:rPr lang="en-IE" dirty="0" err="1"/>
              <a:t>chcesz</a:t>
            </a:r>
            <a:r>
              <a:rPr lang="en-IE" dirty="0"/>
              <a:t> </a:t>
            </a:r>
            <a:r>
              <a:rPr lang="en-IE" dirty="0" err="1"/>
              <a:t>utworzyć</a:t>
            </a:r>
            <a:r>
              <a:rPr lang="en-IE" dirty="0"/>
              <a:t>?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789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056100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373485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1099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04827" y="967271"/>
            <a:ext cx="7026273" cy="50594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507809" y="434028"/>
            <a:ext cx="7480491" cy="503226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Kolejne</a:t>
            </a:r>
            <a:r>
              <a:rPr lang="en-IE" dirty="0"/>
              <a:t> </a:t>
            </a:r>
            <a:r>
              <a:rPr lang="en-IE" dirty="0" err="1"/>
              <a:t>kroki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24</a:t>
            </a:fld>
            <a:endParaRPr lang="pl-PL" dirty="0"/>
          </a:p>
        </p:txBody>
      </p:sp>
      <p:sp>
        <p:nvSpPr>
          <p:cNvPr id="64" name="Rectangle 63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Segoe UI Light" panose="020B0502040204020203" pitchFamily="34" charset="0"/>
              </a:rPr>
              <a:t>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239301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157700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Segoe UI Light" panose="020B0502040204020203" pitchFamily="34" charset="0"/>
              </a:rPr>
              <a:t>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4827" y="2238375"/>
            <a:ext cx="18473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3"/>
          </a:p>
        </p:txBody>
      </p:sp>
      <p:sp>
        <p:nvSpPr>
          <p:cNvPr id="68" name="Rectangle 67"/>
          <p:cNvSpPr/>
          <p:nvPr/>
        </p:nvSpPr>
        <p:spPr>
          <a:xfrm flipH="1">
            <a:off x="2969145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711099" y="3709936"/>
            <a:ext cx="2299373" cy="148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800" dirty="0"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63532" y="3057342"/>
            <a:ext cx="23469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Pobierz certyfikat.</a:t>
            </a:r>
            <a:endParaRPr lang="pl-PL" sz="2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88771" y="405855"/>
            <a:ext cx="2570658" cy="1682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800" dirty="0">
              <a:solidFill>
                <a:schemeClr val="bg1"/>
              </a:solidFill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66833" y="483999"/>
            <a:ext cx="8158067" cy="197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l-PL" sz="3600" dirty="0">
                <a:solidFill>
                  <a:prstClr val="white"/>
                </a:solidFill>
                <a:latin typeface="Segoe UI Light" panose="020B0502040204020203" pitchFamily="34" charset="0"/>
              </a:rPr>
              <a:t>Czego możesz się jeszcze nauczyć? </a:t>
            </a:r>
          </a:p>
          <a:p>
            <a:pPr lvl="0"/>
            <a:r>
              <a:rPr lang="pl-PL" sz="3600" dirty="0">
                <a:solidFill>
                  <a:prstClr val="white"/>
                </a:solidFill>
                <a:latin typeface="Segoe UI Light" panose="020B0502040204020203" pitchFamily="34" charset="0"/>
              </a:rPr>
              <a:t>Nie musisz na tym zakończyć! </a:t>
            </a:r>
          </a:p>
          <a:p>
            <a:pPr lvl="0"/>
            <a:r>
              <a:rPr lang="pl-PL"/>
              <a:t> </a:t>
            </a:r>
          </a:p>
          <a:p>
            <a:pPr lvl="0"/>
            <a:r>
              <a:rPr lang="pl-PL" sz="1800" dirty="0">
                <a:solidFill>
                  <a:prstClr val="white"/>
                </a:solidFill>
                <a:latin typeface="Segoe UI Light" panose="020B0502040204020203" pitchFamily="34" charset="0"/>
              </a:rPr>
              <a:t>Poniżej przedstawiono kroki, jakie możesz podjąć w celu korzystania z nowej wiedzy, kontynuowania nauki oraz uzyskiwania jeszcze większej satysfakcji! </a:t>
            </a:r>
            <a:endParaRPr lang="pl-PL" sz="1800" dirty="0">
              <a:solidFill>
                <a:prstClr val="white"/>
              </a:solidFill>
              <a:latin typeface="Segoe UI Light" panose="020B0502040204020203" pitchFamily="34" charset="0"/>
              <a:ea typeface="Segoe Pro" charset="0"/>
              <a:cs typeface="Segoe UI Light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143815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Baw się dalej.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059156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Naucz się więcej.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057657" y="4038912"/>
            <a:ext cx="2102094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l-PL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Dodatkowe zasoby znajdziesz pod adresem Microsoft.com/</a:t>
            </a:r>
          </a:p>
          <a:p>
            <a:r>
              <a:rPr lang="pl-PL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pl-PL" sz="1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 flipH="1">
            <a:off x="6095603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63432" y="4057504"/>
            <a:ext cx="220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Gratulacje! Udało się! Na końcu kursu znajdziesz swój certyfikat.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174065" y="4038912"/>
            <a:ext cx="2552437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l-PL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Prześlij kod do aplikacji Minecraft: Education Edition, aby zobaczyć, jak działa w prawdziwej grze!</a:t>
            </a:r>
          </a:p>
        </p:txBody>
      </p:sp>
    </p:spTree>
    <p:extLst>
      <p:ext uri="{BB962C8B-B14F-4D97-AF65-F5344CB8AC3E}">
        <p14:creationId xmlns:p14="http://schemas.microsoft.com/office/powerpoint/2010/main" val="10377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oup of boys and girls look up from the shared laptop where they are working to smile at the camera&#10;" title="Group of boys and girls look up from the shared laptop where they are working to smile at the camera">
            <a:extLst>
              <a:ext uri="{FF2B5EF4-FFF2-40B4-BE49-F238E27FC236}">
                <a16:creationId xmlns:a16="http://schemas.microsoft.com/office/drawing/2014/main" id="{7256652C-2AD1-40CC-AE58-2DC214D222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10" name="Picture 9" hidden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77" y="100950"/>
            <a:ext cx="8421072" cy="5614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18000"/>
            <a:ext cx="9127958" cy="5722182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Dziękujemy</a:t>
            </a:r>
            <a:r>
              <a:rPr lang="en-IE" dirty="0"/>
              <a:t> </a:t>
            </a:r>
            <a:r>
              <a:rPr lang="en-IE" dirty="0" err="1"/>
              <a:t>za</a:t>
            </a:r>
            <a:r>
              <a:rPr lang="en-IE" dirty="0"/>
              <a:t> </a:t>
            </a:r>
            <a:r>
              <a:rPr lang="en-IE" dirty="0" err="1"/>
              <a:t>udział</a:t>
            </a:r>
            <a:r>
              <a:rPr lang="en-IE" dirty="0"/>
              <a:t>!</a:t>
            </a:r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25</a:t>
            </a:fld>
            <a:endParaRPr lang="pl-PL" dirty="0"/>
          </a:p>
        </p:txBody>
      </p:sp>
      <p:sp>
        <p:nvSpPr>
          <p:cNvPr id="8" name="Rectangle 7"/>
          <p:cNvSpPr/>
          <p:nvPr/>
        </p:nvSpPr>
        <p:spPr>
          <a:xfrm>
            <a:off x="437176" y="2026551"/>
            <a:ext cx="60017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Dziękujemy za udział</a:t>
            </a:r>
          </a:p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w wydarzeniu Hour of Code</a:t>
            </a:r>
            <a:r>
              <a:rPr lang="en-US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 z grą Minecraft</a:t>
            </a:r>
          </a:p>
        </p:txBody>
      </p:sp>
      <p:pic>
        <p:nvPicPr>
          <p:cNvPr id="11" name="Picture 10" descr="Microsoft" title="Microsoft">
            <a:extLst>
              <a:ext uri="{FF2B5EF4-FFF2-40B4-BE49-F238E27FC236}">
                <a16:creationId xmlns:a16="http://schemas.microsoft.com/office/drawing/2014/main" id="{4F35F416-EC8A-4698-9F1A-478CEAB9B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41"/>
            <a:ext cx="9609992" cy="6024362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 hidden="1"/>
          <p:cNvSpPr/>
          <p:nvPr/>
        </p:nvSpPr>
        <p:spPr>
          <a:xfrm>
            <a:off x="376303" y="2010651"/>
            <a:ext cx="8808423" cy="4414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Prezentacja jest dostarczana w stanie „tak jak jest”. Informacje i opinie wyrażone w niniejszej prezentacji, obejmujące między innymi adresy URL i inne odwołania do zasobów internetowych, mogą zmienić się bez wcześniejszego powiadomienia. </a:t>
            </a:r>
          </a:p>
          <a:p>
            <a:r>
              <a:rPr lang="pl-PL" dirty="0"/>
              <a:t> </a:t>
            </a:r>
          </a:p>
          <a:p>
            <a:r>
              <a:rPr lang="pl-PL" dirty="0"/>
              <a:t>Prezentacja jest chroniona prawem autorskim. Można z niej korzystać wyłącznie podczas zajęć lekcyjnych w ramach wydarzenia powiązanego z firmą Microsoft lub organizacją code.org. Zabrania się kopiowania, dodawania zawartości, tworzenia dzieł pochodnych, rozpowszechniania, publicznego prezentowania, sprzedawania lub wykorzystywania niniejszej zawartości w celach komercyjnych bez wcześniejszego pisemnego zezwolenia firmy Microsoft Corporation. Niektóre przykłady zamieszczone w prezentacji są fikcyjne i służą wyłącznie celom ilustracyjnym. Podobieństwo do rzeczywistych osób i sytuacji jest niezamierzone. </a:t>
            </a:r>
          </a:p>
          <a:p>
            <a:r>
              <a:rPr lang="pl-PL" dirty="0"/>
              <a:t> </a:t>
            </a:r>
          </a:p>
          <a:p>
            <a:r>
              <a:rPr lang="pl-PL" dirty="0"/>
              <a:t>Niniejsza prezentacja nie daje użytkownikowi żadnych praw własności intelektualnej odnośnie produktów firmy Microsoft. </a:t>
            </a:r>
          </a:p>
          <a:p>
            <a:r>
              <a:rPr lang="pl-PL" dirty="0"/>
              <a:t> </a:t>
            </a:r>
          </a:p>
          <a:p>
            <a:r>
              <a:rPr lang="pl-PL" dirty="0"/>
              <a:t>© 2017 Microsoft Corporation. Wszelkie prawa zastrzeżone.</a:t>
            </a:r>
          </a:p>
          <a:p>
            <a:r>
              <a:rPr lang="pl-PL" dirty="0"/>
              <a:t> </a:t>
            </a:r>
          </a:p>
          <a:p>
            <a:r>
              <a:rPr lang="pl-PL" dirty="0"/>
              <a:t>Nazwa Microsoft i znaki towarowe zamieszczone w witrynie pod adresem </a:t>
            </a:r>
            <a:r>
              <a:rPr lang="pl-PL" u="sng" dirty="0">
                <a:hlinkClick r:id="rId6"/>
              </a:rPr>
              <a:t>http://www.microsoft.com/en-us/legal/intellectualproperty/trademarks/en-us.aspx</a:t>
            </a:r>
            <a:r>
              <a:rPr lang="pl-PL" dirty="0"/>
              <a:t> stanowią znaki towarowe firm grupy Microsoft. Hour of Code® to znak towarowy organizacji Code.org. Minecraft to znak towarowy firmy Mojang AB Wszystkie inne znaki towarowe należą do odpowiednich właścicieli. </a:t>
            </a:r>
            <a:endParaRPr kumimoji="0" lang="pl-P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781E3-FF4B-EC42-A17F-8D66E4334D1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CBD52-84EF-436B-AADE-5F287F4E3B5D}"/>
              </a:ext>
            </a:extLst>
          </p:cNvPr>
          <p:cNvSpPr/>
          <p:nvPr/>
        </p:nvSpPr>
        <p:spPr>
          <a:xfrm>
            <a:off x="369162" y="4641847"/>
            <a:ext cx="63112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Copyright</a:t>
            </a:r>
          </a:p>
          <a:p>
            <a:pPr lvl="0">
              <a:defRPr/>
            </a:pPr>
            <a:endParaRPr lang="pl-PL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pl-PL" sz="1200" dirty="0">
                <a:solidFill>
                  <a:schemeClr val="bg1"/>
                </a:solidFill>
              </a:rPr>
              <a:t>© Code.org, 2017. Code.org®, logo CODE i Hour of Code® to znaki towarowe organizacji Code.org</a:t>
            </a:r>
            <a:endParaRPr lang="pl-PL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pl-PL" sz="1200" dirty="0">
                <a:solidFill>
                  <a:schemeClr val="bg1"/>
                </a:solidFill>
              </a:rPr>
              <a:t>Mojang © 2017. „Minecraft” to znak towarowy firmy Mojang AB</a:t>
            </a:r>
          </a:p>
          <a:p>
            <a:pPr lvl="0">
              <a:defRPr/>
            </a:pPr>
            <a:r>
              <a:rPr lang="pl-PL" sz="1200" dirty="0">
                <a:solidFill>
                  <a:schemeClr val="bg1"/>
                </a:solidFill>
              </a:rPr>
              <a:t>© 2017 Microsoft Corporation. Wszelkie prawa zastrzeżone.</a:t>
            </a:r>
          </a:p>
        </p:txBody>
      </p:sp>
    </p:spTree>
    <p:extLst>
      <p:ext uri="{BB962C8B-B14F-4D97-AF65-F5344CB8AC3E}">
        <p14:creationId xmlns:p14="http://schemas.microsoft.com/office/powerpoint/2010/main" val="262119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975226" y="1321069"/>
            <a:ext cx="3940174" cy="2801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latin typeface="Segoe UI Light" panose="020B0502040204020203" pitchFamily="34" charset="0"/>
              </a:rPr>
              <a:t>Kiedy</a:t>
            </a:r>
            <a:r>
              <a:rPr lang="en-US" sz="3600" dirty="0">
                <a:latin typeface="Segoe UI Light" panose="020B0502040204020203" pitchFamily="34" charset="0"/>
              </a:rPr>
              <a:t> </a:t>
            </a:r>
            <a:r>
              <a:rPr lang="pl-PL" sz="3600" dirty="0">
                <a:latin typeface="Segoe UI Light" panose="020B0502040204020203" pitchFamily="34" charset="0"/>
              </a:rPr>
              <a:t>słyszysz słowo „kodowanie”, o czym myślisz?</a:t>
            </a:r>
          </a:p>
          <a:p>
            <a:r>
              <a:rPr lang="pl-PL" dirty="0"/>
              <a:t> </a:t>
            </a:r>
            <a:endParaRPr lang="pl-PL" sz="3600" dirty="0">
              <a:latin typeface="Segoe UI Light" panose="020B0502040204020203" pitchFamily="34" charset="0"/>
              <a:ea typeface="Segoe Pro" charset="0"/>
              <a:cs typeface="Segoe UI Light" panose="020B0502040204020203" pitchFamily="34" charset="0"/>
            </a:endParaRPr>
          </a:p>
          <a:p>
            <a:r>
              <a:rPr lang="pl-PL" sz="1800" dirty="0">
                <a:latin typeface="Segoe UI Light" panose="020B0502040204020203" pitchFamily="34" charset="0"/>
              </a:rPr>
              <a:t>Przez 2 minuty wyjaśniaj to koledze/koleżance, a potem opowiedz o tym całej grupie! </a:t>
            </a:r>
            <a:endParaRPr lang="pl-PL" sz="18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Pytanie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 </a:t>
            </a:r>
            <a:r>
              <a:rPr lang="en-IE" dirty="0" err="1"/>
              <a:t>wiesz</a:t>
            </a:r>
            <a:r>
              <a:rPr lang="en-IE" dirty="0"/>
              <a:t> o „</a:t>
            </a:r>
            <a:r>
              <a:rPr lang="en-IE" dirty="0" err="1"/>
              <a:t>kodowaniu</a:t>
            </a:r>
            <a:r>
              <a:rPr lang="en-IE" dirty="0"/>
              <a:t>”?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Hour of Code™ video by Code.org 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4">
            <a:hlinkClick r:id="" action="ppaction://media"/>
            <a:extLst>
              <a:ext uri="{FF2B5EF4-FFF2-40B4-BE49-F238E27FC236}">
                <a16:creationId xmlns:a16="http://schemas.microsoft.com/office/drawing/2014/main" id="{F572452C-091D-4857-927F-42CF3DF52B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450" y="291223"/>
            <a:ext cx="9174025" cy="51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018"/>
            <a:ext cx="9144000" cy="3898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" y="-1488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To nie to.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73" y="2042088"/>
            <a:ext cx="693579" cy="693579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To </a:t>
            </a:r>
            <a:r>
              <a:rPr lang="en-IE" dirty="0" err="1"/>
              <a:t>nie</a:t>
            </a:r>
            <a:r>
              <a:rPr lang="en-IE" dirty="0"/>
              <a:t> to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728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upa młodzieży obu płci spogląda znad laptopa, na którym pracują, aby uśmiechnąć się do kamery&#10;" hidden="1" title="Grupa młodzieży obu płci spogląda znad laptopa, na którym pracują, aby uśmiechnąć się do kamery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15200" cy="571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1" y="1993854"/>
            <a:ext cx="694944" cy="6949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Może to być.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To też nie jest to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pl-P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F419FB-4AB5-4A15-A1B4-DE55F496D1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24" r="11684"/>
          <a:stretch/>
        </p:blipFill>
        <p:spPr>
          <a:xfrm>
            <a:off x="214429" y="208108"/>
            <a:ext cx="4341940" cy="5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5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68" y="-1631"/>
            <a:ext cx="5715000" cy="5715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0"/>
            <a:ext cx="9540000" cy="59796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To jest to.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To jest to!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042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25343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Taki żarcik...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Tylko</a:t>
            </a:r>
            <a:r>
              <a:rPr lang="en-IE" dirty="0"/>
              <a:t> </a:t>
            </a:r>
            <a:r>
              <a:rPr lang="en-IE" dirty="0" err="1"/>
              <a:t>żartuję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4980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ara nastolatków pracuje razem, korzystając z urządzeń mobilnych" title="Para nastolatków pracuje razem, korzystając z urządzeń mobilnych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55" y="172774"/>
            <a:ext cx="8329033" cy="5390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To jest to.</a:t>
            </a:r>
            <a:endParaRPr lang="pl-PL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To jest </a:t>
            </a:r>
            <a:r>
              <a:rPr lang="en-IE" dirty="0" err="1"/>
              <a:t>właśnie</a:t>
            </a:r>
            <a:r>
              <a:rPr lang="en-IE" dirty="0"/>
              <a:t> to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8063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3251</Words>
  <Application>Microsoft Office PowerPoint</Application>
  <PresentationFormat>On-screen Show (16:10)</PresentationFormat>
  <Paragraphs>511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Segoe Pro</vt:lpstr>
      <vt:lpstr>Segoe Pro Light</vt:lpstr>
      <vt:lpstr>Segoe UI Light</vt:lpstr>
      <vt:lpstr>Office Theme</vt:lpstr>
      <vt:lpstr>Zapraszamy do udziału w wydarzeniu Hour of CodeTM</vt:lpstr>
      <vt:lpstr>Porozmawiajmy o kodowaniu</vt:lpstr>
      <vt:lpstr>Co wiesz o „kodowaniu”?</vt:lpstr>
      <vt:lpstr>Hour of Code™ video by Code.org </vt:lpstr>
      <vt:lpstr>To nie to</vt:lpstr>
      <vt:lpstr>To też nie jest to</vt:lpstr>
      <vt:lpstr>To jest to!</vt:lpstr>
      <vt:lpstr>Tylko żartuję</vt:lpstr>
      <vt:lpstr>To jest właśnie to</vt:lpstr>
      <vt:lpstr>I to</vt:lpstr>
      <vt:lpstr>Kodowanie to...</vt:lpstr>
      <vt:lpstr>Rozwiązywanie problemów</vt:lpstr>
      <vt:lpstr>Kreatywność</vt:lpstr>
      <vt:lpstr>Współpraca</vt:lpstr>
      <vt:lpstr>Co lubisz robić?</vt:lpstr>
      <vt:lpstr>Wprowadzaj swoje zainteresowania w życie</vt:lpstr>
      <vt:lpstr>Wykorzystuj to, co umiesz</vt:lpstr>
      <vt:lpstr>Z czym się to je</vt:lpstr>
      <vt:lpstr>How it goes down </vt:lpstr>
      <vt:lpstr>Find your tutorial</vt:lpstr>
      <vt:lpstr>Podsumowanie</vt:lpstr>
      <vt:lpstr>A co teraz sądzisz o kodowaniu?</vt:lpstr>
      <vt:lpstr>Co chcesz utworzyć?</vt:lpstr>
      <vt:lpstr>Kolejne kroki</vt:lpstr>
      <vt:lpstr>Dziękujemy za udział!</vt:lpstr>
      <vt:lpstr>Welcome to Hour of Code™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2015-11-22T13:07:49Z</dcterms:created>
  <dcterms:modified xsi:type="dcterms:W3CDTF">2017-11-02T09:31:22Z</dcterms:modified>
</cp:coreProperties>
</file>